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5" r:id="rId5"/>
    <p:sldId id="336" r:id="rId6"/>
    <p:sldId id="337" r:id="rId7"/>
    <p:sldId id="338" r:id="rId8"/>
    <p:sldId id="348" r:id="rId9"/>
    <p:sldId id="339" r:id="rId10"/>
    <p:sldId id="349" r:id="rId11"/>
    <p:sldId id="350" r:id="rId12"/>
    <p:sldId id="340" r:id="rId13"/>
    <p:sldId id="35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 varScale="1">
        <p:scale>
          <a:sx n="74" d="100"/>
          <a:sy n="74" d="100"/>
        </p:scale>
        <p:origin x="1219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B0BECE-6DD5-4051-A55D-89F84ACF7D3D}" type="doc">
      <dgm:prSet loTypeId="urn:microsoft.com/office/officeart/2005/8/layout/bProcess4" loCatId="process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0E94B470-6232-4837-912C-6722C7A3A1FA}">
      <dgm:prSet phldrT="[Text]"/>
      <dgm:spPr/>
      <dgm:t>
        <a:bodyPr/>
        <a:lstStyle/>
        <a:p>
          <a:r>
            <a:rPr lang="en-US" dirty="0"/>
            <a:t>Data Collection</a:t>
          </a:r>
          <a:endParaRPr lang="en-IN" dirty="0"/>
        </a:p>
      </dgm:t>
    </dgm:pt>
    <dgm:pt modelId="{03C1AC5E-4893-436C-A7CD-4383D9E8ED12}" type="parTrans" cxnId="{9DDC7896-CE71-4826-B752-B12D0DA2041B}">
      <dgm:prSet/>
      <dgm:spPr/>
      <dgm:t>
        <a:bodyPr/>
        <a:lstStyle/>
        <a:p>
          <a:endParaRPr lang="en-IN"/>
        </a:p>
      </dgm:t>
    </dgm:pt>
    <dgm:pt modelId="{D2C57AB8-77D9-44BA-9705-E94FDA17108D}" type="sibTrans" cxnId="{9DDC7896-CE71-4826-B752-B12D0DA2041B}">
      <dgm:prSet/>
      <dgm:spPr/>
      <dgm:t>
        <a:bodyPr/>
        <a:lstStyle/>
        <a:p>
          <a:endParaRPr lang="en-IN"/>
        </a:p>
      </dgm:t>
    </dgm:pt>
    <dgm:pt modelId="{A806B974-DFF4-44C7-A0C0-FE5C0E7059EF}">
      <dgm:prSet phldrT="[Text]"/>
      <dgm:spPr/>
      <dgm:t>
        <a:bodyPr/>
        <a:lstStyle/>
        <a:p>
          <a:r>
            <a:rPr lang="en-US" dirty="0"/>
            <a:t>Data Cleaning &amp; Preprocessing</a:t>
          </a:r>
          <a:endParaRPr lang="en-IN" dirty="0"/>
        </a:p>
      </dgm:t>
    </dgm:pt>
    <dgm:pt modelId="{01DAF1A5-AC89-4377-B9E4-8C71BA128CB2}" type="parTrans" cxnId="{3F8E3827-14A4-481A-AF3B-8299C9AF854C}">
      <dgm:prSet/>
      <dgm:spPr/>
      <dgm:t>
        <a:bodyPr/>
        <a:lstStyle/>
        <a:p>
          <a:endParaRPr lang="en-IN"/>
        </a:p>
      </dgm:t>
    </dgm:pt>
    <dgm:pt modelId="{62E53C9D-3CFF-41C7-8999-0FC537D1B351}" type="sibTrans" cxnId="{3F8E3827-14A4-481A-AF3B-8299C9AF854C}">
      <dgm:prSet/>
      <dgm:spPr/>
      <dgm:t>
        <a:bodyPr/>
        <a:lstStyle/>
        <a:p>
          <a:endParaRPr lang="en-IN"/>
        </a:p>
      </dgm:t>
    </dgm:pt>
    <dgm:pt modelId="{BABA40DC-2623-4C63-AD12-E613E121665B}">
      <dgm:prSet phldrT="[Text]"/>
      <dgm:spPr/>
      <dgm:t>
        <a:bodyPr/>
        <a:lstStyle/>
        <a:p>
          <a:r>
            <a:rPr lang="en-US" dirty="0"/>
            <a:t>Trend &amp; Demand Analysis</a:t>
          </a:r>
          <a:endParaRPr lang="en-IN" dirty="0"/>
        </a:p>
      </dgm:t>
    </dgm:pt>
    <dgm:pt modelId="{0E67386E-B5F7-4C4A-ABC8-969A0A8015C4}" type="parTrans" cxnId="{F57177DD-3D27-4072-A255-41EB918BCAE8}">
      <dgm:prSet/>
      <dgm:spPr/>
      <dgm:t>
        <a:bodyPr/>
        <a:lstStyle/>
        <a:p>
          <a:endParaRPr lang="en-IN"/>
        </a:p>
      </dgm:t>
    </dgm:pt>
    <dgm:pt modelId="{D6353AEA-8B1A-402F-9B28-6B44FB0D1814}" type="sibTrans" cxnId="{F57177DD-3D27-4072-A255-41EB918BCAE8}">
      <dgm:prSet/>
      <dgm:spPr/>
      <dgm:t>
        <a:bodyPr/>
        <a:lstStyle/>
        <a:p>
          <a:endParaRPr lang="en-IN"/>
        </a:p>
      </dgm:t>
    </dgm:pt>
    <dgm:pt modelId="{C43B02B3-85EC-45A2-9345-6BA208532C9C}">
      <dgm:prSet phldrT="[Text]"/>
      <dgm:spPr/>
      <dgm:t>
        <a:bodyPr/>
        <a:lstStyle/>
        <a:p>
          <a:r>
            <a:rPr lang="en-US" dirty="0"/>
            <a:t>Day-Wise Sales and Inventory Analysis</a:t>
          </a:r>
          <a:endParaRPr lang="en-IN" dirty="0"/>
        </a:p>
      </dgm:t>
    </dgm:pt>
    <dgm:pt modelId="{F59CB2AC-050A-49A0-B9BD-4F2002CAB95A}" type="parTrans" cxnId="{B56D2AE2-9269-472C-88B2-3CEB540CBD3A}">
      <dgm:prSet/>
      <dgm:spPr/>
      <dgm:t>
        <a:bodyPr/>
        <a:lstStyle/>
        <a:p>
          <a:endParaRPr lang="en-IN"/>
        </a:p>
      </dgm:t>
    </dgm:pt>
    <dgm:pt modelId="{7FD3534E-0B12-42F2-9C47-366AEB3CC20D}" type="sibTrans" cxnId="{B56D2AE2-9269-472C-88B2-3CEB540CBD3A}">
      <dgm:prSet/>
      <dgm:spPr/>
      <dgm:t>
        <a:bodyPr/>
        <a:lstStyle/>
        <a:p>
          <a:endParaRPr lang="en-IN"/>
        </a:p>
      </dgm:t>
    </dgm:pt>
    <dgm:pt modelId="{4ABAF9F1-EF8C-4C81-82CC-50FDBBF74CA4}">
      <dgm:prSet phldrT="[Text]"/>
      <dgm:spPr/>
      <dgm:t>
        <a:bodyPr/>
        <a:lstStyle/>
        <a:p>
          <a:r>
            <a:rPr lang="en-US" dirty="0"/>
            <a:t>ABC Analysis</a:t>
          </a:r>
          <a:endParaRPr lang="en-IN" dirty="0"/>
        </a:p>
      </dgm:t>
    </dgm:pt>
    <dgm:pt modelId="{8C2911AF-DCA8-4F4F-9A72-8A4084B66618}" type="parTrans" cxnId="{0E766229-C6BD-49DB-B66E-295A6219F8C0}">
      <dgm:prSet/>
      <dgm:spPr/>
      <dgm:t>
        <a:bodyPr/>
        <a:lstStyle/>
        <a:p>
          <a:endParaRPr lang="en-IN"/>
        </a:p>
      </dgm:t>
    </dgm:pt>
    <dgm:pt modelId="{968250AA-BD99-4DD2-B4BB-FDFC056A1BC2}" type="sibTrans" cxnId="{0E766229-C6BD-49DB-B66E-295A6219F8C0}">
      <dgm:prSet/>
      <dgm:spPr/>
      <dgm:t>
        <a:bodyPr/>
        <a:lstStyle/>
        <a:p>
          <a:endParaRPr lang="en-IN"/>
        </a:p>
      </dgm:t>
    </dgm:pt>
    <dgm:pt modelId="{BAFBA513-B0D1-4118-9834-32861DD532F5}">
      <dgm:prSet phldrT="[Text]"/>
      <dgm:spPr/>
      <dgm:t>
        <a:bodyPr/>
        <a:lstStyle/>
        <a:p>
          <a:r>
            <a:rPr lang="en-US" dirty="0"/>
            <a:t>Break-Even Analysis</a:t>
          </a:r>
          <a:endParaRPr lang="en-IN" dirty="0"/>
        </a:p>
      </dgm:t>
    </dgm:pt>
    <dgm:pt modelId="{1ABDB61A-C5AA-457A-A414-E7362B25A877}" type="parTrans" cxnId="{544628F0-CF37-4A12-8EAB-E507BC11D474}">
      <dgm:prSet/>
      <dgm:spPr/>
      <dgm:t>
        <a:bodyPr/>
        <a:lstStyle/>
        <a:p>
          <a:endParaRPr lang="en-IN"/>
        </a:p>
      </dgm:t>
    </dgm:pt>
    <dgm:pt modelId="{749DC334-EB93-4225-AD36-5F41FC017320}" type="sibTrans" cxnId="{544628F0-CF37-4A12-8EAB-E507BC11D474}">
      <dgm:prSet/>
      <dgm:spPr/>
      <dgm:t>
        <a:bodyPr/>
        <a:lstStyle/>
        <a:p>
          <a:endParaRPr lang="en-IN"/>
        </a:p>
      </dgm:t>
    </dgm:pt>
    <dgm:pt modelId="{8A5B9392-CA28-4702-A394-003C52692D45}">
      <dgm:prSet phldrT="[Text]"/>
      <dgm:spPr/>
      <dgm:t>
        <a:bodyPr/>
        <a:lstStyle/>
        <a:p>
          <a:r>
            <a:rPr lang="en-US" dirty="0"/>
            <a:t>Regression &amp; ‘What If’ Scenarios</a:t>
          </a:r>
          <a:endParaRPr lang="en-IN" dirty="0"/>
        </a:p>
      </dgm:t>
    </dgm:pt>
    <dgm:pt modelId="{F874A29F-DB73-4489-9579-A6225A6BF6CB}" type="parTrans" cxnId="{185706D2-D6F3-48E7-8B19-2B3CDEB7066A}">
      <dgm:prSet/>
      <dgm:spPr/>
      <dgm:t>
        <a:bodyPr/>
        <a:lstStyle/>
        <a:p>
          <a:endParaRPr lang="en-IN"/>
        </a:p>
      </dgm:t>
    </dgm:pt>
    <dgm:pt modelId="{7280B7DE-4D11-4AE2-8652-26903E315AED}" type="sibTrans" cxnId="{185706D2-D6F3-48E7-8B19-2B3CDEB7066A}">
      <dgm:prSet/>
      <dgm:spPr/>
      <dgm:t>
        <a:bodyPr/>
        <a:lstStyle/>
        <a:p>
          <a:endParaRPr lang="en-IN"/>
        </a:p>
      </dgm:t>
    </dgm:pt>
    <dgm:pt modelId="{DADBE6C5-DE39-49E1-B2BA-70B4B9C8DE38}">
      <dgm:prSet phldrT="[Text]"/>
      <dgm:spPr/>
      <dgm:t>
        <a:bodyPr/>
        <a:lstStyle/>
        <a:p>
          <a:r>
            <a:rPr lang="en-US" dirty="0"/>
            <a:t>Conclusion &amp; Discussion</a:t>
          </a:r>
          <a:endParaRPr lang="en-IN" dirty="0"/>
        </a:p>
      </dgm:t>
    </dgm:pt>
    <dgm:pt modelId="{6BDA47ED-B53D-4108-816C-108D4AD5B845}" type="parTrans" cxnId="{D2C99C3C-061E-4278-8E69-D177F3A819D7}">
      <dgm:prSet/>
      <dgm:spPr/>
      <dgm:t>
        <a:bodyPr/>
        <a:lstStyle/>
        <a:p>
          <a:endParaRPr lang="en-IN"/>
        </a:p>
      </dgm:t>
    </dgm:pt>
    <dgm:pt modelId="{7550C9CF-3FC1-4EAF-B42D-9BB59095EE68}" type="sibTrans" cxnId="{D2C99C3C-061E-4278-8E69-D177F3A819D7}">
      <dgm:prSet/>
      <dgm:spPr/>
      <dgm:t>
        <a:bodyPr/>
        <a:lstStyle/>
        <a:p>
          <a:endParaRPr lang="en-IN"/>
        </a:p>
      </dgm:t>
    </dgm:pt>
    <dgm:pt modelId="{BF8193F3-8D54-475B-905B-9DE5EED25D91}" type="pres">
      <dgm:prSet presAssocID="{F4B0BECE-6DD5-4051-A55D-89F84ACF7D3D}" presName="Name0" presStyleCnt="0">
        <dgm:presLayoutVars>
          <dgm:dir/>
          <dgm:resizeHandles/>
        </dgm:presLayoutVars>
      </dgm:prSet>
      <dgm:spPr/>
    </dgm:pt>
    <dgm:pt modelId="{21D1580E-1159-44F7-B137-41AA50689269}" type="pres">
      <dgm:prSet presAssocID="{0E94B470-6232-4837-912C-6722C7A3A1FA}" presName="compNode" presStyleCnt="0"/>
      <dgm:spPr/>
    </dgm:pt>
    <dgm:pt modelId="{A127E1A7-CD50-4BCA-B15E-1F4C43428AFC}" type="pres">
      <dgm:prSet presAssocID="{0E94B470-6232-4837-912C-6722C7A3A1FA}" presName="dummyConnPt" presStyleCnt="0"/>
      <dgm:spPr/>
    </dgm:pt>
    <dgm:pt modelId="{7CA51FD7-4C3F-4D1C-9BC5-86CD0407E9CC}" type="pres">
      <dgm:prSet presAssocID="{0E94B470-6232-4837-912C-6722C7A3A1FA}" presName="node" presStyleLbl="node1" presStyleIdx="0" presStyleCnt="8">
        <dgm:presLayoutVars>
          <dgm:bulletEnabled val="1"/>
        </dgm:presLayoutVars>
      </dgm:prSet>
      <dgm:spPr/>
    </dgm:pt>
    <dgm:pt modelId="{03E5F63C-4852-4A2E-A184-424974AC68D4}" type="pres">
      <dgm:prSet presAssocID="{D2C57AB8-77D9-44BA-9705-E94FDA17108D}" presName="sibTrans" presStyleLbl="bgSibTrans2D1" presStyleIdx="0" presStyleCnt="7"/>
      <dgm:spPr/>
    </dgm:pt>
    <dgm:pt modelId="{6376D80C-0635-4FC6-A7AA-6113C4D19B36}" type="pres">
      <dgm:prSet presAssocID="{A806B974-DFF4-44C7-A0C0-FE5C0E7059EF}" presName="compNode" presStyleCnt="0"/>
      <dgm:spPr/>
    </dgm:pt>
    <dgm:pt modelId="{83FA606D-0320-438A-9997-A61C46E64BFB}" type="pres">
      <dgm:prSet presAssocID="{A806B974-DFF4-44C7-A0C0-FE5C0E7059EF}" presName="dummyConnPt" presStyleCnt="0"/>
      <dgm:spPr/>
    </dgm:pt>
    <dgm:pt modelId="{B44EC45C-348B-406B-9D63-6D539910086D}" type="pres">
      <dgm:prSet presAssocID="{A806B974-DFF4-44C7-A0C0-FE5C0E7059EF}" presName="node" presStyleLbl="node1" presStyleIdx="1" presStyleCnt="8">
        <dgm:presLayoutVars>
          <dgm:bulletEnabled val="1"/>
        </dgm:presLayoutVars>
      </dgm:prSet>
      <dgm:spPr/>
    </dgm:pt>
    <dgm:pt modelId="{379CD9B1-FF4C-47A2-B7F7-3465BC0E8948}" type="pres">
      <dgm:prSet presAssocID="{62E53C9D-3CFF-41C7-8999-0FC537D1B351}" presName="sibTrans" presStyleLbl="bgSibTrans2D1" presStyleIdx="1" presStyleCnt="7"/>
      <dgm:spPr/>
    </dgm:pt>
    <dgm:pt modelId="{37390A7A-A2EE-4355-8F7E-757640820A12}" type="pres">
      <dgm:prSet presAssocID="{BABA40DC-2623-4C63-AD12-E613E121665B}" presName="compNode" presStyleCnt="0"/>
      <dgm:spPr/>
    </dgm:pt>
    <dgm:pt modelId="{ABE6291E-7083-4F5F-AA78-59B0253445C3}" type="pres">
      <dgm:prSet presAssocID="{BABA40DC-2623-4C63-AD12-E613E121665B}" presName="dummyConnPt" presStyleCnt="0"/>
      <dgm:spPr/>
    </dgm:pt>
    <dgm:pt modelId="{A0E4451F-13C5-45DE-A294-41930C9E8F8B}" type="pres">
      <dgm:prSet presAssocID="{BABA40DC-2623-4C63-AD12-E613E121665B}" presName="node" presStyleLbl="node1" presStyleIdx="2" presStyleCnt="8">
        <dgm:presLayoutVars>
          <dgm:bulletEnabled val="1"/>
        </dgm:presLayoutVars>
      </dgm:prSet>
      <dgm:spPr/>
    </dgm:pt>
    <dgm:pt modelId="{D934CD0D-419F-46AA-A22E-5CC8FD8007D4}" type="pres">
      <dgm:prSet presAssocID="{D6353AEA-8B1A-402F-9B28-6B44FB0D1814}" presName="sibTrans" presStyleLbl="bgSibTrans2D1" presStyleIdx="2" presStyleCnt="7"/>
      <dgm:spPr/>
    </dgm:pt>
    <dgm:pt modelId="{20AEA18E-62DF-4788-BE31-53499179D5A2}" type="pres">
      <dgm:prSet presAssocID="{C43B02B3-85EC-45A2-9345-6BA208532C9C}" presName="compNode" presStyleCnt="0"/>
      <dgm:spPr/>
    </dgm:pt>
    <dgm:pt modelId="{8BFD03F8-757C-4AF0-8163-DF13A38AEE9B}" type="pres">
      <dgm:prSet presAssocID="{C43B02B3-85EC-45A2-9345-6BA208532C9C}" presName="dummyConnPt" presStyleCnt="0"/>
      <dgm:spPr/>
    </dgm:pt>
    <dgm:pt modelId="{18F5ED77-92E4-4752-928E-A252690732A1}" type="pres">
      <dgm:prSet presAssocID="{C43B02B3-85EC-45A2-9345-6BA208532C9C}" presName="node" presStyleLbl="node1" presStyleIdx="3" presStyleCnt="8">
        <dgm:presLayoutVars>
          <dgm:bulletEnabled val="1"/>
        </dgm:presLayoutVars>
      </dgm:prSet>
      <dgm:spPr/>
    </dgm:pt>
    <dgm:pt modelId="{69B144ED-F457-4661-BCA6-49FF2213DF94}" type="pres">
      <dgm:prSet presAssocID="{7FD3534E-0B12-42F2-9C47-366AEB3CC20D}" presName="sibTrans" presStyleLbl="bgSibTrans2D1" presStyleIdx="3" presStyleCnt="7"/>
      <dgm:spPr/>
    </dgm:pt>
    <dgm:pt modelId="{BFD9E58D-F2F5-4D36-A464-89F63B824704}" type="pres">
      <dgm:prSet presAssocID="{4ABAF9F1-EF8C-4C81-82CC-50FDBBF74CA4}" presName="compNode" presStyleCnt="0"/>
      <dgm:spPr/>
    </dgm:pt>
    <dgm:pt modelId="{A4943DE3-E1C0-4ECD-B00E-37944B7B06E4}" type="pres">
      <dgm:prSet presAssocID="{4ABAF9F1-EF8C-4C81-82CC-50FDBBF74CA4}" presName="dummyConnPt" presStyleCnt="0"/>
      <dgm:spPr/>
    </dgm:pt>
    <dgm:pt modelId="{71EA26CD-3977-4725-9F6E-26A7CD8811A4}" type="pres">
      <dgm:prSet presAssocID="{4ABAF9F1-EF8C-4C81-82CC-50FDBBF74CA4}" presName="node" presStyleLbl="node1" presStyleIdx="4" presStyleCnt="8">
        <dgm:presLayoutVars>
          <dgm:bulletEnabled val="1"/>
        </dgm:presLayoutVars>
      </dgm:prSet>
      <dgm:spPr/>
    </dgm:pt>
    <dgm:pt modelId="{2D4F25E4-C46F-4294-8AA5-EE03F6C8919A}" type="pres">
      <dgm:prSet presAssocID="{968250AA-BD99-4DD2-B4BB-FDFC056A1BC2}" presName="sibTrans" presStyleLbl="bgSibTrans2D1" presStyleIdx="4" presStyleCnt="7"/>
      <dgm:spPr/>
    </dgm:pt>
    <dgm:pt modelId="{51F9FC7B-6A47-495F-9227-4B594015B9EC}" type="pres">
      <dgm:prSet presAssocID="{BAFBA513-B0D1-4118-9834-32861DD532F5}" presName="compNode" presStyleCnt="0"/>
      <dgm:spPr/>
    </dgm:pt>
    <dgm:pt modelId="{0267A003-895E-458E-AB70-D4F734E12861}" type="pres">
      <dgm:prSet presAssocID="{BAFBA513-B0D1-4118-9834-32861DD532F5}" presName="dummyConnPt" presStyleCnt="0"/>
      <dgm:spPr/>
    </dgm:pt>
    <dgm:pt modelId="{E04D1666-E0BC-42D1-B9BF-A73BEBED7CAB}" type="pres">
      <dgm:prSet presAssocID="{BAFBA513-B0D1-4118-9834-32861DD532F5}" presName="node" presStyleLbl="node1" presStyleIdx="5" presStyleCnt="8">
        <dgm:presLayoutVars>
          <dgm:bulletEnabled val="1"/>
        </dgm:presLayoutVars>
      </dgm:prSet>
      <dgm:spPr/>
    </dgm:pt>
    <dgm:pt modelId="{0A7403FE-A767-4B66-BA6E-58368E472F2A}" type="pres">
      <dgm:prSet presAssocID="{749DC334-EB93-4225-AD36-5F41FC017320}" presName="sibTrans" presStyleLbl="bgSibTrans2D1" presStyleIdx="5" presStyleCnt="7"/>
      <dgm:spPr/>
    </dgm:pt>
    <dgm:pt modelId="{E38A6AD9-6E6F-4B2F-93F1-9F35CF22BD92}" type="pres">
      <dgm:prSet presAssocID="{8A5B9392-CA28-4702-A394-003C52692D45}" presName="compNode" presStyleCnt="0"/>
      <dgm:spPr/>
    </dgm:pt>
    <dgm:pt modelId="{1615B0A9-97FB-45B4-8BF8-E32E327864DA}" type="pres">
      <dgm:prSet presAssocID="{8A5B9392-CA28-4702-A394-003C52692D45}" presName="dummyConnPt" presStyleCnt="0"/>
      <dgm:spPr/>
    </dgm:pt>
    <dgm:pt modelId="{77FFF9C3-86CF-435A-92FD-9F1D2231F12F}" type="pres">
      <dgm:prSet presAssocID="{8A5B9392-CA28-4702-A394-003C52692D45}" presName="node" presStyleLbl="node1" presStyleIdx="6" presStyleCnt="8">
        <dgm:presLayoutVars>
          <dgm:bulletEnabled val="1"/>
        </dgm:presLayoutVars>
      </dgm:prSet>
      <dgm:spPr/>
    </dgm:pt>
    <dgm:pt modelId="{87A3C4F0-B591-4DD8-AA13-1C87647F48CD}" type="pres">
      <dgm:prSet presAssocID="{7280B7DE-4D11-4AE2-8652-26903E315AED}" presName="sibTrans" presStyleLbl="bgSibTrans2D1" presStyleIdx="6" presStyleCnt="7"/>
      <dgm:spPr/>
    </dgm:pt>
    <dgm:pt modelId="{E933FC75-7F8A-467C-96BD-43363A58CEA7}" type="pres">
      <dgm:prSet presAssocID="{DADBE6C5-DE39-49E1-B2BA-70B4B9C8DE38}" presName="compNode" presStyleCnt="0"/>
      <dgm:spPr/>
    </dgm:pt>
    <dgm:pt modelId="{B3ED595C-2F97-4EC6-96A2-0F059D39CC31}" type="pres">
      <dgm:prSet presAssocID="{DADBE6C5-DE39-49E1-B2BA-70B4B9C8DE38}" presName="dummyConnPt" presStyleCnt="0"/>
      <dgm:spPr/>
    </dgm:pt>
    <dgm:pt modelId="{D761594D-7BCF-4F30-A7CB-5550EDBACB07}" type="pres">
      <dgm:prSet presAssocID="{DADBE6C5-DE39-49E1-B2BA-70B4B9C8DE38}" presName="node" presStyleLbl="node1" presStyleIdx="7" presStyleCnt="8">
        <dgm:presLayoutVars>
          <dgm:bulletEnabled val="1"/>
        </dgm:presLayoutVars>
      </dgm:prSet>
      <dgm:spPr/>
    </dgm:pt>
  </dgm:ptLst>
  <dgm:cxnLst>
    <dgm:cxn modelId="{9F099116-BF8C-4563-903F-F3A5053B53E8}" type="presOf" srcId="{BAFBA513-B0D1-4118-9834-32861DD532F5}" destId="{E04D1666-E0BC-42D1-B9BF-A73BEBED7CAB}" srcOrd="0" destOrd="0" presId="urn:microsoft.com/office/officeart/2005/8/layout/bProcess4"/>
    <dgm:cxn modelId="{C44CC61B-CF59-4FB9-8375-1C39B77BD62A}" type="presOf" srcId="{0E94B470-6232-4837-912C-6722C7A3A1FA}" destId="{7CA51FD7-4C3F-4D1C-9BC5-86CD0407E9CC}" srcOrd="0" destOrd="0" presId="urn:microsoft.com/office/officeart/2005/8/layout/bProcess4"/>
    <dgm:cxn modelId="{290EB921-C185-4EDB-B0D5-6F7DF97F74D5}" type="presOf" srcId="{D2C57AB8-77D9-44BA-9705-E94FDA17108D}" destId="{03E5F63C-4852-4A2E-A184-424974AC68D4}" srcOrd="0" destOrd="0" presId="urn:microsoft.com/office/officeart/2005/8/layout/bProcess4"/>
    <dgm:cxn modelId="{3F8E3827-14A4-481A-AF3B-8299C9AF854C}" srcId="{F4B0BECE-6DD5-4051-A55D-89F84ACF7D3D}" destId="{A806B974-DFF4-44C7-A0C0-FE5C0E7059EF}" srcOrd="1" destOrd="0" parTransId="{01DAF1A5-AC89-4377-B9E4-8C71BA128CB2}" sibTransId="{62E53C9D-3CFF-41C7-8999-0FC537D1B351}"/>
    <dgm:cxn modelId="{0E766229-C6BD-49DB-B66E-295A6219F8C0}" srcId="{F4B0BECE-6DD5-4051-A55D-89F84ACF7D3D}" destId="{4ABAF9F1-EF8C-4C81-82CC-50FDBBF74CA4}" srcOrd="4" destOrd="0" parTransId="{8C2911AF-DCA8-4F4F-9A72-8A4084B66618}" sibTransId="{968250AA-BD99-4DD2-B4BB-FDFC056A1BC2}"/>
    <dgm:cxn modelId="{3F8B9729-D2FB-4685-BC79-A683DDBF4B67}" type="presOf" srcId="{8A5B9392-CA28-4702-A394-003C52692D45}" destId="{77FFF9C3-86CF-435A-92FD-9F1D2231F12F}" srcOrd="0" destOrd="0" presId="urn:microsoft.com/office/officeart/2005/8/layout/bProcess4"/>
    <dgm:cxn modelId="{D2C99C3C-061E-4278-8E69-D177F3A819D7}" srcId="{F4B0BECE-6DD5-4051-A55D-89F84ACF7D3D}" destId="{DADBE6C5-DE39-49E1-B2BA-70B4B9C8DE38}" srcOrd="7" destOrd="0" parTransId="{6BDA47ED-B53D-4108-816C-108D4AD5B845}" sibTransId="{7550C9CF-3FC1-4EAF-B42D-9BB59095EE68}"/>
    <dgm:cxn modelId="{CBBC7B3D-D7F2-47D4-98FF-EB56F5EC5E62}" type="presOf" srcId="{968250AA-BD99-4DD2-B4BB-FDFC056A1BC2}" destId="{2D4F25E4-C46F-4294-8AA5-EE03F6C8919A}" srcOrd="0" destOrd="0" presId="urn:microsoft.com/office/officeart/2005/8/layout/bProcess4"/>
    <dgm:cxn modelId="{C372003E-C798-44B9-8B1B-980113BE4107}" type="presOf" srcId="{F4B0BECE-6DD5-4051-A55D-89F84ACF7D3D}" destId="{BF8193F3-8D54-475B-905B-9DE5EED25D91}" srcOrd="0" destOrd="0" presId="urn:microsoft.com/office/officeart/2005/8/layout/bProcess4"/>
    <dgm:cxn modelId="{808EF757-2B7D-4A9B-BDB9-501D3351A26E}" type="presOf" srcId="{D6353AEA-8B1A-402F-9B28-6B44FB0D1814}" destId="{D934CD0D-419F-46AA-A22E-5CC8FD8007D4}" srcOrd="0" destOrd="0" presId="urn:microsoft.com/office/officeart/2005/8/layout/bProcess4"/>
    <dgm:cxn modelId="{9DDC7896-CE71-4826-B752-B12D0DA2041B}" srcId="{F4B0BECE-6DD5-4051-A55D-89F84ACF7D3D}" destId="{0E94B470-6232-4837-912C-6722C7A3A1FA}" srcOrd="0" destOrd="0" parTransId="{03C1AC5E-4893-436C-A7CD-4383D9E8ED12}" sibTransId="{D2C57AB8-77D9-44BA-9705-E94FDA17108D}"/>
    <dgm:cxn modelId="{F10BFA97-BCE5-483D-960F-EE0BF238E3D6}" type="presOf" srcId="{DADBE6C5-DE39-49E1-B2BA-70B4B9C8DE38}" destId="{D761594D-7BCF-4F30-A7CB-5550EDBACB07}" srcOrd="0" destOrd="0" presId="urn:microsoft.com/office/officeart/2005/8/layout/bProcess4"/>
    <dgm:cxn modelId="{6551CF9E-4D37-4A95-B0E3-D785571E44B2}" type="presOf" srcId="{C43B02B3-85EC-45A2-9345-6BA208532C9C}" destId="{18F5ED77-92E4-4752-928E-A252690732A1}" srcOrd="0" destOrd="0" presId="urn:microsoft.com/office/officeart/2005/8/layout/bProcess4"/>
    <dgm:cxn modelId="{2604E5A6-C113-4CDF-8F9C-92E33B668061}" type="presOf" srcId="{4ABAF9F1-EF8C-4C81-82CC-50FDBBF74CA4}" destId="{71EA26CD-3977-4725-9F6E-26A7CD8811A4}" srcOrd="0" destOrd="0" presId="urn:microsoft.com/office/officeart/2005/8/layout/bProcess4"/>
    <dgm:cxn modelId="{5DF3F0A9-9753-4503-BD78-1329ED868C29}" type="presOf" srcId="{7280B7DE-4D11-4AE2-8652-26903E315AED}" destId="{87A3C4F0-B591-4DD8-AA13-1C87647F48CD}" srcOrd="0" destOrd="0" presId="urn:microsoft.com/office/officeart/2005/8/layout/bProcess4"/>
    <dgm:cxn modelId="{B6621EBA-1E47-4977-B6A8-BF8646EAC62A}" type="presOf" srcId="{BABA40DC-2623-4C63-AD12-E613E121665B}" destId="{A0E4451F-13C5-45DE-A294-41930C9E8F8B}" srcOrd="0" destOrd="0" presId="urn:microsoft.com/office/officeart/2005/8/layout/bProcess4"/>
    <dgm:cxn modelId="{42F448BF-6C9A-428F-97D5-D6F1852DD65F}" type="presOf" srcId="{A806B974-DFF4-44C7-A0C0-FE5C0E7059EF}" destId="{B44EC45C-348B-406B-9D63-6D539910086D}" srcOrd="0" destOrd="0" presId="urn:microsoft.com/office/officeart/2005/8/layout/bProcess4"/>
    <dgm:cxn modelId="{48A095C4-7021-4227-B7DE-F245CD9A4C67}" type="presOf" srcId="{62E53C9D-3CFF-41C7-8999-0FC537D1B351}" destId="{379CD9B1-FF4C-47A2-B7F7-3465BC0E8948}" srcOrd="0" destOrd="0" presId="urn:microsoft.com/office/officeart/2005/8/layout/bProcess4"/>
    <dgm:cxn modelId="{185706D2-D6F3-48E7-8B19-2B3CDEB7066A}" srcId="{F4B0BECE-6DD5-4051-A55D-89F84ACF7D3D}" destId="{8A5B9392-CA28-4702-A394-003C52692D45}" srcOrd="6" destOrd="0" parTransId="{F874A29F-DB73-4489-9579-A6225A6BF6CB}" sibTransId="{7280B7DE-4D11-4AE2-8652-26903E315AED}"/>
    <dgm:cxn modelId="{E3EA0CD6-3939-4871-9EE7-E9A29DB219A5}" type="presOf" srcId="{7FD3534E-0B12-42F2-9C47-366AEB3CC20D}" destId="{69B144ED-F457-4661-BCA6-49FF2213DF94}" srcOrd="0" destOrd="0" presId="urn:microsoft.com/office/officeart/2005/8/layout/bProcess4"/>
    <dgm:cxn modelId="{13A7E7DA-30FA-46AC-A96E-D6A216E1F2B3}" type="presOf" srcId="{749DC334-EB93-4225-AD36-5F41FC017320}" destId="{0A7403FE-A767-4B66-BA6E-58368E472F2A}" srcOrd="0" destOrd="0" presId="urn:microsoft.com/office/officeart/2005/8/layout/bProcess4"/>
    <dgm:cxn modelId="{F57177DD-3D27-4072-A255-41EB918BCAE8}" srcId="{F4B0BECE-6DD5-4051-A55D-89F84ACF7D3D}" destId="{BABA40DC-2623-4C63-AD12-E613E121665B}" srcOrd="2" destOrd="0" parTransId="{0E67386E-B5F7-4C4A-ABC8-969A0A8015C4}" sibTransId="{D6353AEA-8B1A-402F-9B28-6B44FB0D1814}"/>
    <dgm:cxn modelId="{B56D2AE2-9269-472C-88B2-3CEB540CBD3A}" srcId="{F4B0BECE-6DD5-4051-A55D-89F84ACF7D3D}" destId="{C43B02B3-85EC-45A2-9345-6BA208532C9C}" srcOrd="3" destOrd="0" parTransId="{F59CB2AC-050A-49A0-B9BD-4F2002CAB95A}" sibTransId="{7FD3534E-0B12-42F2-9C47-366AEB3CC20D}"/>
    <dgm:cxn modelId="{544628F0-CF37-4A12-8EAB-E507BC11D474}" srcId="{F4B0BECE-6DD5-4051-A55D-89F84ACF7D3D}" destId="{BAFBA513-B0D1-4118-9834-32861DD532F5}" srcOrd="5" destOrd="0" parTransId="{1ABDB61A-C5AA-457A-A414-E7362B25A877}" sibTransId="{749DC334-EB93-4225-AD36-5F41FC017320}"/>
    <dgm:cxn modelId="{4B05A4C9-3850-4078-A296-39C90BC9C0F8}" type="presParOf" srcId="{BF8193F3-8D54-475B-905B-9DE5EED25D91}" destId="{21D1580E-1159-44F7-B137-41AA50689269}" srcOrd="0" destOrd="0" presId="urn:microsoft.com/office/officeart/2005/8/layout/bProcess4"/>
    <dgm:cxn modelId="{E4A1457E-37D6-4888-B690-7709A99B9F60}" type="presParOf" srcId="{21D1580E-1159-44F7-B137-41AA50689269}" destId="{A127E1A7-CD50-4BCA-B15E-1F4C43428AFC}" srcOrd="0" destOrd="0" presId="urn:microsoft.com/office/officeart/2005/8/layout/bProcess4"/>
    <dgm:cxn modelId="{A7172A82-621F-48BC-BCD8-6F99A0E81BD4}" type="presParOf" srcId="{21D1580E-1159-44F7-B137-41AA50689269}" destId="{7CA51FD7-4C3F-4D1C-9BC5-86CD0407E9CC}" srcOrd="1" destOrd="0" presId="urn:microsoft.com/office/officeart/2005/8/layout/bProcess4"/>
    <dgm:cxn modelId="{D4B277D8-2FF0-4068-A6C0-FBD56A28779C}" type="presParOf" srcId="{BF8193F3-8D54-475B-905B-9DE5EED25D91}" destId="{03E5F63C-4852-4A2E-A184-424974AC68D4}" srcOrd="1" destOrd="0" presId="urn:microsoft.com/office/officeart/2005/8/layout/bProcess4"/>
    <dgm:cxn modelId="{F9ECD509-18D6-4C23-ACDA-7739F47DAF90}" type="presParOf" srcId="{BF8193F3-8D54-475B-905B-9DE5EED25D91}" destId="{6376D80C-0635-4FC6-A7AA-6113C4D19B36}" srcOrd="2" destOrd="0" presId="urn:microsoft.com/office/officeart/2005/8/layout/bProcess4"/>
    <dgm:cxn modelId="{08891078-6542-43ED-A67F-C6DF536F0E65}" type="presParOf" srcId="{6376D80C-0635-4FC6-A7AA-6113C4D19B36}" destId="{83FA606D-0320-438A-9997-A61C46E64BFB}" srcOrd="0" destOrd="0" presId="urn:microsoft.com/office/officeart/2005/8/layout/bProcess4"/>
    <dgm:cxn modelId="{1B43B728-28A2-489B-B887-BD9669ADFF9F}" type="presParOf" srcId="{6376D80C-0635-4FC6-A7AA-6113C4D19B36}" destId="{B44EC45C-348B-406B-9D63-6D539910086D}" srcOrd="1" destOrd="0" presId="urn:microsoft.com/office/officeart/2005/8/layout/bProcess4"/>
    <dgm:cxn modelId="{DB22A8A8-A064-4483-B782-E30B7C456D33}" type="presParOf" srcId="{BF8193F3-8D54-475B-905B-9DE5EED25D91}" destId="{379CD9B1-FF4C-47A2-B7F7-3465BC0E8948}" srcOrd="3" destOrd="0" presId="urn:microsoft.com/office/officeart/2005/8/layout/bProcess4"/>
    <dgm:cxn modelId="{4F87D1FF-CA87-4907-8B61-4E3AB4B84D2B}" type="presParOf" srcId="{BF8193F3-8D54-475B-905B-9DE5EED25D91}" destId="{37390A7A-A2EE-4355-8F7E-757640820A12}" srcOrd="4" destOrd="0" presId="urn:microsoft.com/office/officeart/2005/8/layout/bProcess4"/>
    <dgm:cxn modelId="{3BF8C66F-2485-498E-885D-4940F915AC65}" type="presParOf" srcId="{37390A7A-A2EE-4355-8F7E-757640820A12}" destId="{ABE6291E-7083-4F5F-AA78-59B0253445C3}" srcOrd="0" destOrd="0" presId="urn:microsoft.com/office/officeart/2005/8/layout/bProcess4"/>
    <dgm:cxn modelId="{C7F0ADFA-D196-4168-B05F-E33A52D06E44}" type="presParOf" srcId="{37390A7A-A2EE-4355-8F7E-757640820A12}" destId="{A0E4451F-13C5-45DE-A294-41930C9E8F8B}" srcOrd="1" destOrd="0" presId="urn:microsoft.com/office/officeart/2005/8/layout/bProcess4"/>
    <dgm:cxn modelId="{DE0D7885-13AC-4B62-9CE4-D6B722A21EDA}" type="presParOf" srcId="{BF8193F3-8D54-475B-905B-9DE5EED25D91}" destId="{D934CD0D-419F-46AA-A22E-5CC8FD8007D4}" srcOrd="5" destOrd="0" presId="urn:microsoft.com/office/officeart/2005/8/layout/bProcess4"/>
    <dgm:cxn modelId="{2BA30DFE-03A1-4BD1-8519-60B6A1C3DE6C}" type="presParOf" srcId="{BF8193F3-8D54-475B-905B-9DE5EED25D91}" destId="{20AEA18E-62DF-4788-BE31-53499179D5A2}" srcOrd="6" destOrd="0" presId="urn:microsoft.com/office/officeart/2005/8/layout/bProcess4"/>
    <dgm:cxn modelId="{2BE614AD-909A-42DA-BE64-6B9CDE642243}" type="presParOf" srcId="{20AEA18E-62DF-4788-BE31-53499179D5A2}" destId="{8BFD03F8-757C-4AF0-8163-DF13A38AEE9B}" srcOrd="0" destOrd="0" presId="urn:microsoft.com/office/officeart/2005/8/layout/bProcess4"/>
    <dgm:cxn modelId="{DB8C2C42-4574-4D21-B529-B608B3B26A2F}" type="presParOf" srcId="{20AEA18E-62DF-4788-BE31-53499179D5A2}" destId="{18F5ED77-92E4-4752-928E-A252690732A1}" srcOrd="1" destOrd="0" presId="urn:microsoft.com/office/officeart/2005/8/layout/bProcess4"/>
    <dgm:cxn modelId="{7ECBE3F9-D158-4F86-B7BB-FFAE3FE9D3DE}" type="presParOf" srcId="{BF8193F3-8D54-475B-905B-9DE5EED25D91}" destId="{69B144ED-F457-4661-BCA6-49FF2213DF94}" srcOrd="7" destOrd="0" presId="urn:microsoft.com/office/officeart/2005/8/layout/bProcess4"/>
    <dgm:cxn modelId="{B24D24C7-1A9B-4560-9377-7FF5A8742977}" type="presParOf" srcId="{BF8193F3-8D54-475B-905B-9DE5EED25D91}" destId="{BFD9E58D-F2F5-4D36-A464-89F63B824704}" srcOrd="8" destOrd="0" presId="urn:microsoft.com/office/officeart/2005/8/layout/bProcess4"/>
    <dgm:cxn modelId="{D8EC6B45-EA8A-48B9-9F37-646010A2B5BC}" type="presParOf" srcId="{BFD9E58D-F2F5-4D36-A464-89F63B824704}" destId="{A4943DE3-E1C0-4ECD-B00E-37944B7B06E4}" srcOrd="0" destOrd="0" presId="urn:microsoft.com/office/officeart/2005/8/layout/bProcess4"/>
    <dgm:cxn modelId="{E8BEA8F2-4949-482C-90E1-51B9380CB2B9}" type="presParOf" srcId="{BFD9E58D-F2F5-4D36-A464-89F63B824704}" destId="{71EA26CD-3977-4725-9F6E-26A7CD8811A4}" srcOrd="1" destOrd="0" presId="urn:microsoft.com/office/officeart/2005/8/layout/bProcess4"/>
    <dgm:cxn modelId="{0789E432-C9FF-4A81-AC5C-F61131518D12}" type="presParOf" srcId="{BF8193F3-8D54-475B-905B-9DE5EED25D91}" destId="{2D4F25E4-C46F-4294-8AA5-EE03F6C8919A}" srcOrd="9" destOrd="0" presId="urn:microsoft.com/office/officeart/2005/8/layout/bProcess4"/>
    <dgm:cxn modelId="{294BAA9E-A751-4402-B5D6-5668E105C150}" type="presParOf" srcId="{BF8193F3-8D54-475B-905B-9DE5EED25D91}" destId="{51F9FC7B-6A47-495F-9227-4B594015B9EC}" srcOrd="10" destOrd="0" presId="urn:microsoft.com/office/officeart/2005/8/layout/bProcess4"/>
    <dgm:cxn modelId="{8FCB86D5-7BBD-488E-81F0-CEC766A914B2}" type="presParOf" srcId="{51F9FC7B-6A47-495F-9227-4B594015B9EC}" destId="{0267A003-895E-458E-AB70-D4F734E12861}" srcOrd="0" destOrd="0" presId="urn:microsoft.com/office/officeart/2005/8/layout/bProcess4"/>
    <dgm:cxn modelId="{7928581E-9A05-4D8E-893D-502554076AA3}" type="presParOf" srcId="{51F9FC7B-6A47-495F-9227-4B594015B9EC}" destId="{E04D1666-E0BC-42D1-B9BF-A73BEBED7CAB}" srcOrd="1" destOrd="0" presId="urn:microsoft.com/office/officeart/2005/8/layout/bProcess4"/>
    <dgm:cxn modelId="{41BDAE21-7F4B-4585-934B-C3C2DBED3EF7}" type="presParOf" srcId="{BF8193F3-8D54-475B-905B-9DE5EED25D91}" destId="{0A7403FE-A767-4B66-BA6E-58368E472F2A}" srcOrd="11" destOrd="0" presId="urn:microsoft.com/office/officeart/2005/8/layout/bProcess4"/>
    <dgm:cxn modelId="{2145454A-D4D7-4EA6-B815-D145A98895A8}" type="presParOf" srcId="{BF8193F3-8D54-475B-905B-9DE5EED25D91}" destId="{E38A6AD9-6E6F-4B2F-93F1-9F35CF22BD92}" srcOrd="12" destOrd="0" presId="urn:microsoft.com/office/officeart/2005/8/layout/bProcess4"/>
    <dgm:cxn modelId="{60034F89-8D1E-4C2C-95AF-D96BBB4ADFE5}" type="presParOf" srcId="{E38A6AD9-6E6F-4B2F-93F1-9F35CF22BD92}" destId="{1615B0A9-97FB-45B4-8BF8-E32E327864DA}" srcOrd="0" destOrd="0" presId="urn:microsoft.com/office/officeart/2005/8/layout/bProcess4"/>
    <dgm:cxn modelId="{2884E5BF-A7C9-47F0-89DB-3DEA5C3E7BB7}" type="presParOf" srcId="{E38A6AD9-6E6F-4B2F-93F1-9F35CF22BD92}" destId="{77FFF9C3-86CF-435A-92FD-9F1D2231F12F}" srcOrd="1" destOrd="0" presId="urn:microsoft.com/office/officeart/2005/8/layout/bProcess4"/>
    <dgm:cxn modelId="{42F99781-66AC-4FB1-826D-DA3E8372EAD1}" type="presParOf" srcId="{BF8193F3-8D54-475B-905B-9DE5EED25D91}" destId="{87A3C4F0-B591-4DD8-AA13-1C87647F48CD}" srcOrd="13" destOrd="0" presId="urn:microsoft.com/office/officeart/2005/8/layout/bProcess4"/>
    <dgm:cxn modelId="{AB3FC659-E478-4640-BFD2-E8529B16C1A0}" type="presParOf" srcId="{BF8193F3-8D54-475B-905B-9DE5EED25D91}" destId="{E933FC75-7F8A-467C-96BD-43363A58CEA7}" srcOrd="14" destOrd="0" presId="urn:microsoft.com/office/officeart/2005/8/layout/bProcess4"/>
    <dgm:cxn modelId="{16BEA5E8-E865-44CD-B51D-7359E9BC9EA4}" type="presParOf" srcId="{E933FC75-7F8A-467C-96BD-43363A58CEA7}" destId="{B3ED595C-2F97-4EC6-96A2-0F059D39CC31}" srcOrd="0" destOrd="0" presId="urn:microsoft.com/office/officeart/2005/8/layout/bProcess4"/>
    <dgm:cxn modelId="{E27F2733-2441-4C11-A18F-98F349D8F1BF}" type="presParOf" srcId="{E933FC75-7F8A-467C-96BD-43363A58CEA7}" destId="{D761594D-7BCF-4F30-A7CB-5550EDBACB0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5F63C-4852-4A2E-A184-424974AC68D4}">
      <dsp:nvSpPr>
        <dsp:cNvPr id="0" name=""/>
        <dsp:cNvSpPr/>
      </dsp:nvSpPr>
      <dsp:spPr>
        <a:xfrm rot="5400000">
          <a:off x="-257668" y="941458"/>
          <a:ext cx="1148777" cy="139032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CA51FD7-4C3F-4D1C-9BC5-86CD0407E9CC}">
      <dsp:nvSpPr>
        <dsp:cNvPr id="0" name=""/>
        <dsp:cNvSpPr/>
      </dsp:nvSpPr>
      <dsp:spPr>
        <a:xfrm>
          <a:off x="2846" y="202763"/>
          <a:ext cx="1544804" cy="92688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  <a:endParaRPr lang="en-IN" sz="1500" kern="1200" dirty="0"/>
        </a:p>
      </dsp:txBody>
      <dsp:txXfrm>
        <a:off x="29993" y="229910"/>
        <a:ext cx="1490510" cy="872588"/>
      </dsp:txXfrm>
    </dsp:sp>
    <dsp:sp modelId="{379CD9B1-FF4C-47A2-B7F7-3465BC0E8948}">
      <dsp:nvSpPr>
        <dsp:cNvPr id="0" name=""/>
        <dsp:cNvSpPr/>
      </dsp:nvSpPr>
      <dsp:spPr>
        <a:xfrm rot="5400000">
          <a:off x="-257668" y="2100062"/>
          <a:ext cx="1148777" cy="139032"/>
        </a:xfrm>
        <a:prstGeom prst="rect">
          <a:avLst/>
        </a:prstGeom>
        <a:solidFill>
          <a:schemeClr val="accent2">
            <a:shade val="90000"/>
            <a:hueOff val="4981"/>
            <a:satOff val="956"/>
            <a:lumOff val="3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4EC45C-348B-406B-9D63-6D539910086D}">
      <dsp:nvSpPr>
        <dsp:cNvPr id="0" name=""/>
        <dsp:cNvSpPr/>
      </dsp:nvSpPr>
      <dsp:spPr>
        <a:xfrm>
          <a:off x="2846" y="1361367"/>
          <a:ext cx="1544804" cy="92688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4296"/>
            <a:satOff val="2078"/>
            <a:lumOff val="33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Cleaning &amp; Preprocessing</a:t>
          </a:r>
          <a:endParaRPr lang="en-IN" sz="1500" kern="1200" dirty="0"/>
        </a:p>
      </dsp:txBody>
      <dsp:txXfrm>
        <a:off x="29993" y="1388514"/>
        <a:ext cx="1490510" cy="872588"/>
      </dsp:txXfrm>
    </dsp:sp>
    <dsp:sp modelId="{D934CD0D-419F-46AA-A22E-5CC8FD8007D4}">
      <dsp:nvSpPr>
        <dsp:cNvPr id="0" name=""/>
        <dsp:cNvSpPr/>
      </dsp:nvSpPr>
      <dsp:spPr>
        <a:xfrm>
          <a:off x="321633" y="2679364"/>
          <a:ext cx="2044764" cy="139032"/>
        </a:xfrm>
        <a:prstGeom prst="rect">
          <a:avLst/>
        </a:prstGeom>
        <a:solidFill>
          <a:schemeClr val="accent2">
            <a:shade val="90000"/>
            <a:hueOff val="9963"/>
            <a:satOff val="1911"/>
            <a:lumOff val="6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0E4451F-13C5-45DE-A294-41930C9E8F8B}">
      <dsp:nvSpPr>
        <dsp:cNvPr id="0" name=""/>
        <dsp:cNvSpPr/>
      </dsp:nvSpPr>
      <dsp:spPr>
        <a:xfrm>
          <a:off x="2846" y="2519970"/>
          <a:ext cx="1544804" cy="92688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8593"/>
            <a:satOff val="4156"/>
            <a:lumOff val="67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Trend &amp; Demand Analysis</a:t>
          </a:r>
          <a:endParaRPr lang="en-IN" sz="1500" kern="1200" dirty="0"/>
        </a:p>
      </dsp:txBody>
      <dsp:txXfrm>
        <a:off x="29993" y="2547117"/>
        <a:ext cx="1490510" cy="872588"/>
      </dsp:txXfrm>
    </dsp:sp>
    <dsp:sp modelId="{69B144ED-F457-4661-BCA6-49FF2213DF94}">
      <dsp:nvSpPr>
        <dsp:cNvPr id="0" name=""/>
        <dsp:cNvSpPr/>
      </dsp:nvSpPr>
      <dsp:spPr>
        <a:xfrm rot="16200000">
          <a:off x="1796922" y="2100062"/>
          <a:ext cx="1148777" cy="139032"/>
        </a:xfrm>
        <a:prstGeom prst="rect">
          <a:avLst/>
        </a:prstGeom>
        <a:solidFill>
          <a:schemeClr val="accent2">
            <a:shade val="90000"/>
            <a:hueOff val="14944"/>
            <a:satOff val="2867"/>
            <a:lumOff val="102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F5ED77-92E4-4752-928E-A252690732A1}">
      <dsp:nvSpPr>
        <dsp:cNvPr id="0" name=""/>
        <dsp:cNvSpPr/>
      </dsp:nvSpPr>
      <dsp:spPr>
        <a:xfrm>
          <a:off x="2057436" y="2519970"/>
          <a:ext cx="1544804" cy="92688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2889"/>
            <a:satOff val="6234"/>
            <a:lumOff val="101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Day-Wise Sales and Inventory Analysis</a:t>
          </a:r>
          <a:endParaRPr lang="en-IN" sz="1500" kern="1200" dirty="0"/>
        </a:p>
      </dsp:txBody>
      <dsp:txXfrm>
        <a:off x="2084583" y="2547117"/>
        <a:ext cx="1490510" cy="872588"/>
      </dsp:txXfrm>
    </dsp:sp>
    <dsp:sp modelId="{2D4F25E4-C46F-4294-8AA5-EE03F6C8919A}">
      <dsp:nvSpPr>
        <dsp:cNvPr id="0" name=""/>
        <dsp:cNvSpPr/>
      </dsp:nvSpPr>
      <dsp:spPr>
        <a:xfrm rot="16200000">
          <a:off x="1796922" y="941458"/>
          <a:ext cx="1148777" cy="139032"/>
        </a:xfrm>
        <a:prstGeom prst="rect">
          <a:avLst/>
        </a:prstGeom>
        <a:solidFill>
          <a:schemeClr val="accent2">
            <a:shade val="90000"/>
            <a:hueOff val="19926"/>
            <a:satOff val="3823"/>
            <a:lumOff val="136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EA26CD-3977-4725-9F6E-26A7CD8811A4}">
      <dsp:nvSpPr>
        <dsp:cNvPr id="0" name=""/>
        <dsp:cNvSpPr/>
      </dsp:nvSpPr>
      <dsp:spPr>
        <a:xfrm>
          <a:off x="2057436" y="1361367"/>
          <a:ext cx="1544804" cy="92688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17186"/>
            <a:satOff val="8313"/>
            <a:lumOff val="134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ABC Analysis</a:t>
          </a:r>
          <a:endParaRPr lang="en-IN" sz="1500" kern="1200" dirty="0"/>
        </a:p>
      </dsp:txBody>
      <dsp:txXfrm>
        <a:off x="2084583" y="1388514"/>
        <a:ext cx="1490510" cy="872588"/>
      </dsp:txXfrm>
    </dsp:sp>
    <dsp:sp modelId="{0A7403FE-A767-4B66-BA6E-58368E472F2A}">
      <dsp:nvSpPr>
        <dsp:cNvPr id="0" name=""/>
        <dsp:cNvSpPr/>
      </dsp:nvSpPr>
      <dsp:spPr>
        <a:xfrm>
          <a:off x="2376223" y="362157"/>
          <a:ext cx="2044764" cy="139032"/>
        </a:xfrm>
        <a:prstGeom prst="rect">
          <a:avLst/>
        </a:prstGeom>
        <a:solidFill>
          <a:schemeClr val="accent2">
            <a:shade val="90000"/>
            <a:hueOff val="24907"/>
            <a:satOff val="4778"/>
            <a:lumOff val="171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4D1666-E0BC-42D1-B9BF-A73BEBED7CAB}">
      <dsp:nvSpPr>
        <dsp:cNvPr id="0" name=""/>
        <dsp:cNvSpPr/>
      </dsp:nvSpPr>
      <dsp:spPr>
        <a:xfrm>
          <a:off x="2057436" y="202763"/>
          <a:ext cx="1544804" cy="92688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21482"/>
            <a:satOff val="10391"/>
            <a:lumOff val="1686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Break-Even Analysis</a:t>
          </a:r>
          <a:endParaRPr lang="en-IN" sz="1500" kern="1200" dirty="0"/>
        </a:p>
      </dsp:txBody>
      <dsp:txXfrm>
        <a:off x="2084583" y="229910"/>
        <a:ext cx="1490510" cy="872588"/>
      </dsp:txXfrm>
    </dsp:sp>
    <dsp:sp modelId="{87A3C4F0-B591-4DD8-AA13-1C87647F48CD}">
      <dsp:nvSpPr>
        <dsp:cNvPr id="0" name=""/>
        <dsp:cNvSpPr/>
      </dsp:nvSpPr>
      <dsp:spPr>
        <a:xfrm rot="5400000">
          <a:off x="3851512" y="941458"/>
          <a:ext cx="1148777" cy="139032"/>
        </a:xfrm>
        <a:prstGeom prst="rect">
          <a:avLst/>
        </a:prstGeom>
        <a:solidFill>
          <a:schemeClr val="accent2">
            <a:shade val="90000"/>
            <a:hueOff val="29888"/>
            <a:satOff val="5734"/>
            <a:lumOff val="205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7FFF9C3-86CF-435A-92FD-9F1D2231F12F}">
      <dsp:nvSpPr>
        <dsp:cNvPr id="0" name=""/>
        <dsp:cNvSpPr/>
      </dsp:nvSpPr>
      <dsp:spPr>
        <a:xfrm>
          <a:off x="4112026" y="202763"/>
          <a:ext cx="1544804" cy="92688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25779"/>
            <a:satOff val="12469"/>
            <a:lumOff val="202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Regression &amp; ‘What If’ Scenarios</a:t>
          </a:r>
          <a:endParaRPr lang="en-IN" sz="1500" kern="1200" dirty="0"/>
        </a:p>
      </dsp:txBody>
      <dsp:txXfrm>
        <a:off x="4139173" y="229910"/>
        <a:ext cx="1490510" cy="872588"/>
      </dsp:txXfrm>
    </dsp:sp>
    <dsp:sp modelId="{D761594D-7BCF-4F30-A7CB-5550EDBACB07}">
      <dsp:nvSpPr>
        <dsp:cNvPr id="0" name=""/>
        <dsp:cNvSpPr/>
      </dsp:nvSpPr>
      <dsp:spPr>
        <a:xfrm>
          <a:off x="4112026" y="1361367"/>
          <a:ext cx="1544804" cy="92688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30075"/>
            <a:satOff val="14547"/>
            <a:lumOff val="2361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Conclusion &amp; Discussion</a:t>
          </a:r>
          <a:endParaRPr lang="en-IN" sz="1500" kern="1200" dirty="0"/>
        </a:p>
      </dsp:txBody>
      <dsp:txXfrm>
        <a:off x="4139173" y="1388514"/>
        <a:ext cx="1490510" cy="872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4T15:54:41.53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1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060" y="715093"/>
            <a:ext cx="7197276" cy="1587370"/>
          </a:xfrm>
        </p:spPr>
        <p:txBody>
          <a:bodyPr>
            <a:normAutofit fontScale="90000"/>
          </a:bodyPr>
          <a:lstStyle/>
          <a:p>
            <a:pPr algn="ctr"/>
            <a:br>
              <a:rPr lang="en-IN" b="0" dirty="0"/>
            </a:br>
            <a:r>
              <a:rPr lang="en-US" b="0" dirty="0"/>
              <a:t> </a:t>
            </a:r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Optimizing Inventory and Maximizing the Profit of a Café Business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D97D265-E6B5-E9B2-2DE1-30C56618BE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24586" y="3152765"/>
            <a:ext cx="5864225" cy="1587370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Sourasish</a:t>
            </a:r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Ghosh</a:t>
            </a:r>
          </a:p>
          <a:p>
            <a:pPr algn="ctr"/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23f3004075</a:t>
            </a:r>
            <a:endParaRPr lang="en-IN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/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IITM Online BS Degree Program</a:t>
            </a:r>
          </a:p>
          <a:p>
            <a:pPr algn="ctr"/>
            <a:endParaRPr lang="en-US" dirty="0"/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D23B92-AABE-1016-5965-626F49CA55E5}"/>
                  </a:ext>
                </a:extLst>
              </p14:cNvPr>
              <p14:cNvContentPartPr/>
              <p14:nvPr/>
            </p14:nvContentPartPr>
            <p14:xfrm>
              <a:off x="1974109" y="194293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D23B92-AABE-1016-5965-626F49CA55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5109" y="1889296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11A98502-2674-2665-5C26-EEFF19171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8" r="19136"/>
          <a:stretch>
            <a:fillRect/>
          </a:stretch>
        </p:blipFill>
        <p:spPr>
          <a:xfrm>
            <a:off x="7455313" y="4740135"/>
            <a:ext cx="1402772" cy="1402772"/>
          </a:xfrm>
          <a:prstGeom prst="flowChartConnector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A7CC49-E7FB-FF3F-2D77-1B9C88680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4351793" cy="342899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888B45-40B7-BAAA-A8F0-63B2C40BC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504"/>
          <a:stretch>
            <a:fillRect/>
          </a:stretch>
        </p:blipFill>
        <p:spPr>
          <a:xfrm>
            <a:off x="0" y="3428999"/>
            <a:ext cx="4351793" cy="3429001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991A-AE45-D35C-0D35-FEB796F96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9B7F-DA02-49D6-A550-4CF42169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62" y="4149446"/>
            <a:ext cx="5775656" cy="937972"/>
          </a:xfrm>
        </p:spPr>
        <p:txBody>
          <a:bodyPr>
            <a:noAutofit/>
          </a:bodyPr>
          <a:lstStyle/>
          <a:p>
            <a:r>
              <a:rPr lang="en-ZA" sz="3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Thank you 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5FF5E-268F-5460-E7FB-BBA0DEAED2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662" y="3564082"/>
            <a:ext cx="6495175" cy="1054350"/>
          </a:xfrm>
        </p:spPr>
        <p:txBody>
          <a:bodyPr>
            <a:noAutofit/>
          </a:bodyPr>
          <a:lstStyle/>
          <a:p>
            <a:pPr fontAlgn="base"/>
            <a:r>
              <a:rPr lang="en-US" sz="1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With the analysis, interpretation and recommendations; the business can hopefully overcome their problem.</a:t>
            </a:r>
          </a:p>
        </p:txBody>
      </p:sp>
    </p:spTree>
    <p:extLst>
      <p:ext uri="{BB962C8B-B14F-4D97-AF65-F5344CB8AC3E}">
        <p14:creationId xmlns:p14="http://schemas.microsoft.com/office/powerpoint/2010/main" val="346307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25" y="238991"/>
            <a:ext cx="6193808" cy="73733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Organization background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537F166-F148-1589-1826-45D98AF5FD25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289625" y="976329"/>
            <a:ext cx="6193808" cy="5727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ts val="8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</a:t>
            </a:r>
            <a:r>
              <a:rPr kumimoji="0" lang="en-US" altLang="en-US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Ektu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Baithak Café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Location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Tamlipara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Bus Stand,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Jirat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Balagarh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West Bengal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Established: </a:t>
            </a:r>
            <a:r>
              <a:rPr lang="en-US" altLang="en-US" sz="1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 2021 by Mr. Arghya Ghosh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Menu Range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Biryani (Chicken &amp; Mutton), Rice, Kebabs, Noodles, Drums of Heaven (Chicken Drumstick), Beverages (Tea, Coffee, Soft drinks) etc.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Customer Base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Local residents, students, office-goers, festive season tourists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Staffs: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8 ;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Suppliers: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9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Operational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Dine-in only, no home delivery yet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Business Challenges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Profit Optimization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Inventory Management &amp; Wastage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8D627-0A97-3B3C-65CE-8E71B147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500" y="3622641"/>
            <a:ext cx="4268050" cy="291205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3E575D-8A99-B3F2-1671-5751885E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08" t="32147" r="15373" b="11906"/>
          <a:stretch>
            <a:fillRect/>
          </a:stretch>
        </p:blipFill>
        <p:spPr>
          <a:xfrm>
            <a:off x="9759497" y="2877878"/>
            <a:ext cx="1808019" cy="164966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FFED420-0A5E-D1EB-AEA1-EE94B9A5392B}"/>
              </a:ext>
            </a:extLst>
          </p:cNvPr>
          <p:cNvCxnSpPr>
            <a:cxnSpLocks/>
          </p:cNvCxnSpPr>
          <p:nvPr/>
        </p:nvCxnSpPr>
        <p:spPr>
          <a:xfrm flipV="1">
            <a:off x="8927693" y="3429000"/>
            <a:ext cx="1206906" cy="1098547"/>
          </a:xfrm>
          <a:prstGeom prst="bentConnector3">
            <a:avLst>
              <a:gd name="adj1" fmla="val 305"/>
            </a:avLst>
          </a:prstGeom>
          <a:ln>
            <a:solidFill>
              <a:schemeClr val="accent3">
                <a:lumMod val="75000"/>
              </a:scheme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029BA80-2958-6D39-D726-C8CD79E7C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500" y="383654"/>
            <a:ext cx="4268050" cy="2375090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70162"/>
            <a:ext cx="5864352" cy="66702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Problem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C0B69-B43D-EB61-9B3B-D99E639E9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1648" y="4520045"/>
            <a:ext cx="8364681" cy="1880753"/>
          </a:xfrm>
        </p:spPr>
        <p:txBody>
          <a:bodyPr>
            <a:normAutofit/>
          </a:bodyPr>
          <a:lstStyle/>
          <a:p>
            <a:endParaRPr lang="en-US" b="1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endParaRPr lang="en-US" b="1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endParaRPr lang="en-US" b="1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890A78D2-A8BB-A1E7-8AF2-5A42C0076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648" y="1176179"/>
            <a:ext cx="10946823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Inventory Inefficiency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Over-purchasing and mismatch between stock levels and daily demand.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Leads to spoilage and wastage, especially on low-traffic days.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Profitability </a:t>
            </a:r>
            <a:r>
              <a:rPr lang="en-US" altLang="en-US" sz="20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Optimization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Monthly sales (~2,022 units) fall short of break-even (~3,106 units).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Fixed employee costs remain high year-round regardless of sales volume.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3.    Seasonal Demand Fluctuation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High sales during festive months (Oct, Dec–Jan), sharp drops in April–August.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No systematic alignment of purchasing and production with seasonal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Constraints: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Seasonal Demand Variation, High Fixed Costs, Monsoon Effect on Business etc.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98236"/>
            <a:ext cx="9608543" cy="676102"/>
          </a:xfrm>
        </p:spPr>
        <p:txBody>
          <a:bodyPr>
            <a:normAutofit fontScale="90000"/>
          </a:bodyPr>
          <a:lstStyle/>
          <a:p>
            <a:br>
              <a:rPr lang="en-IN" b="0" dirty="0"/>
            </a:br>
            <a:br>
              <a:rPr lang="en-IN" b="0" dirty="0"/>
            </a:br>
            <a:r>
              <a:rPr lang="en-IN" sz="3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Data Collection and Methodology </a:t>
            </a:r>
            <a:endParaRPr lang="en-ZA" sz="36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0DD35C6-AB92-9878-8C88-20E20CE816A0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375804" y="1441928"/>
            <a:ext cx="1091779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Primary Data</a:t>
            </a:r>
            <a:r>
              <a:rPr lang="en-US" altLang="en-US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Collected directly from Café owner and staff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C773A-2A41-B557-DCAE-587E2A0AD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108372"/>
              </p:ext>
            </p:extLst>
          </p:nvPr>
        </p:nvGraphicFramePr>
        <p:xfrm>
          <a:off x="375804" y="1941325"/>
          <a:ext cx="11440392" cy="35582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854452">
                  <a:extLst>
                    <a:ext uri="{9D8B030D-6E8A-4147-A177-3AD203B41FA5}">
                      <a16:colId xmlns:a16="http://schemas.microsoft.com/office/drawing/2014/main" val="3124476242"/>
                    </a:ext>
                  </a:extLst>
                </a:gridCol>
                <a:gridCol w="8585940">
                  <a:extLst>
                    <a:ext uri="{9D8B030D-6E8A-4147-A177-3AD203B41FA5}">
                      <a16:colId xmlns:a16="http://schemas.microsoft.com/office/drawing/2014/main" val="1588805470"/>
                    </a:ext>
                  </a:extLst>
                </a:gridCol>
              </a:tblGrid>
              <a:tr h="449242">
                <a:tc>
                  <a:txBody>
                    <a:bodyPr/>
                    <a:lstStyle/>
                    <a:p>
                      <a:r>
                        <a:rPr lang="en-US" dirty="0"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Data Sources</a:t>
                      </a:r>
                      <a:endParaRPr lang="en-IN" dirty="0"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Justification</a:t>
                      </a:r>
                      <a:endParaRPr lang="en-IN" dirty="0"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892344"/>
                  </a:ext>
                </a:extLst>
              </a:tr>
              <a:tr h="449242">
                <a:tc>
                  <a:txBody>
                    <a:bodyPr/>
                    <a:lstStyle/>
                    <a:p>
                      <a:r>
                        <a:rPr lang="en-IN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Café Sales Data (2024)</a:t>
                      </a:r>
                      <a:endParaRPr lang="en-IN" dirty="0"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Provides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annual sales trends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 and profit margins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Helps to identify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seasonal patterns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 (festive peaks, monsoon effects).</a:t>
                      </a:r>
                      <a:endParaRPr lang="en-IN" dirty="0"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731750"/>
                  </a:ext>
                </a:extLst>
              </a:tr>
              <a:tr h="449242">
                <a:tc>
                  <a:txBody>
                    <a:bodyPr/>
                    <a:lstStyle/>
                    <a:p>
                      <a:r>
                        <a:rPr lang="en-IN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Café SKU Data (2024)</a:t>
                      </a:r>
                      <a:endParaRPr lang="en-IN" dirty="0"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Breaks sales down to the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product-level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Needed for ABC analysis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Allows calculation of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SKU-wise contribution margins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 for profit optimization.</a:t>
                      </a:r>
                      <a:endParaRPr lang="en-IN" sz="1800" b="1" i="0" u="none" strike="noStrike" kern="1200" dirty="0">
                        <a:solidFill>
                          <a:schemeClr val="tx1"/>
                        </a:solidFill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24280"/>
                  </a:ext>
                </a:extLst>
              </a:tr>
              <a:tr h="449242">
                <a:tc>
                  <a:txBody>
                    <a:bodyPr/>
                    <a:lstStyle/>
                    <a:p>
                      <a:r>
                        <a:rPr lang="en-US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Day-wise Sales Data (May–June 2025)</a:t>
                      </a:r>
                      <a:endParaRPr lang="en-IN" dirty="0"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Captures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short-term demand fluctuations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 (weekday vs.   weekend, weather effects)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Crucial for detecting  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demand spikes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 and planning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inventory stocking</a:t>
                      </a:r>
                      <a:endParaRPr lang="en-IN" dirty="0"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625043"/>
                  </a:ext>
                </a:extLst>
              </a:tr>
              <a:tr h="449242">
                <a:tc>
                  <a:txBody>
                    <a:bodyPr/>
                    <a:lstStyle/>
                    <a:p>
                      <a:r>
                        <a:rPr lang="en-IN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May 2025 Inventory Data</a:t>
                      </a:r>
                      <a:endParaRPr lang="en-IN" dirty="0"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Directly measures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raw material usage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 vs. sales generated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Enables </a:t>
                      </a:r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ans Serif Collection" panose="020B0502040504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wastage flagging.</a:t>
                      </a:r>
                      <a:endParaRPr lang="en-IN" dirty="0"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157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40BEF0-7F22-4D9D-2C7A-4ABF6DAF71B3}"/>
              </a:ext>
            </a:extLst>
          </p:cNvPr>
          <p:cNvSpPr txBox="1"/>
          <p:nvPr/>
        </p:nvSpPr>
        <p:spPr>
          <a:xfrm>
            <a:off x="4228863" y="5499527"/>
            <a:ext cx="758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- Most of the data was collected verbally and on Google Sheets/Excel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66DC-F4DA-5379-B6B4-99D377958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E1BB-9C56-9650-5566-6D63986E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98236"/>
            <a:ext cx="9608543" cy="676102"/>
          </a:xfrm>
        </p:spPr>
        <p:txBody>
          <a:bodyPr>
            <a:normAutofit fontScale="90000"/>
          </a:bodyPr>
          <a:lstStyle/>
          <a:p>
            <a:br>
              <a:rPr lang="en-IN" b="0" dirty="0"/>
            </a:br>
            <a:br>
              <a:rPr lang="en-IN" b="0" dirty="0"/>
            </a:br>
            <a:r>
              <a:rPr lang="en-IN" sz="3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Data Collection and Methodology </a:t>
            </a:r>
            <a:endParaRPr lang="en-ZA" sz="36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AC9D66C-5B79-0B96-B30F-897762DC0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347289"/>
              </p:ext>
            </p:extLst>
          </p:nvPr>
        </p:nvGraphicFramePr>
        <p:xfrm>
          <a:off x="6227522" y="974338"/>
          <a:ext cx="5659678" cy="3649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AD472C-1627-6346-D4C3-7A43F098D6B0}"/>
              </a:ext>
            </a:extLst>
          </p:cNvPr>
          <p:cNvSpPr txBox="1"/>
          <p:nvPr/>
        </p:nvSpPr>
        <p:spPr>
          <a:xfrm>
            <a:off x="7606359" y="4623955"/>
            <a:ext cx="35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: Flowchart of Methodology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60636-2DA2-F2DD-6F20-434BB84B154A}"/>
              </a:ext>
            </a:extLst>
          </p:cNvPr>
          <p:cNvSpPr txBox="1"/>
          <p:nvPr/>
        </p:nvSpPr>
        <p:spPr>
          <a:xfrm>
            <a:off x="6227521" y="5630337"/>
            <a:ext cx="5659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Analysis Tools:</a:t>
            </a:r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Python (Matplotlib, Pandas, NumPy, SciPy, Seaborn), Google Sheets.</a:t>
            </a:r>
            <a:endParaRPr lang="en-IN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642454-AAEB-6AAD-90D6-B5A8D36AE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797695"/>
              </p:ext>
            </p:extLst>
          </p:nvPr>
        </p:nvGraphicFramePr>
        <p:xfrm>
          <a:off x="304800" y="974338"/>
          <a:ext cx="5659679" cy="5302331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865239">
                  <a:extLst>
                    <a:ext uri="{9D8B030D-6E8A-4147-A177-3AD203B41FA5}">
                      <a16:colId xmlns:a16="http://schemas.microsoft.com/office/drawing/2014/main" val="2078528940"/>
                    </a:ext>
                  </a:extLst>
                </a:gridCol>
                <a:gridCol w="1398631">
                  <a:extLst>
                    <a:ext uri="{9D8B030D-6E8A-4147-A177-3AD203B41FA5}">
                      <a16:colId xmlns:a16="http://schemas.microsoft.com/office/drawing/2014/main" val="4279340648"/>
                    </a:ext>
                  </a:extLst>
                </a:gridCol>
                <a:gridCol w="953495">
                  <a:extLst>
                    <a:ext uri="{9D8B030D-6E8A-4147-A177-3AD203B41FA5}">
                      <a16:colId xmlns:a16="http://schemas.microsoft.com/office/drawing/2014/main" val="1586041136"/>
                    </a:ext>
                  </a:extLst>
                </a:gridCol>
                <a:gridCol w="1310379">
                  <a:extLst>
                    <a:ext uri="{9D8B030D-6E8A-4147-A177-3AD203B41FA5}">
                      <a16:colId xmlns:a16="http://schemas.microsoft.com/office/drawing/2014/main" val="760751502"/>
                    </a:ext>
                  </a:extLst>
                </a:gridCol>
                <a:gridCol w="1131935">
                  <a:extLst>
                    <a:ext uri="{9D8B030D-6E8A-4147-A177-3AD203B41FA5}">
                      <a16:colId xmlns:a16="http://schemas.microsoft.com/office/drawing/2014/main" val="4289279832"/>
                    </a:ext>
                  </a:extLst>
                </a:gridCol>
              </a:tblGrid>
              <a:tr h="637069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Dataset 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Estimated Monthly Sales Data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>
                          <a:effectLst/>
                        </a:rPr>
                        <a:t>SKU Sales Dataset</a:t>
                      </a:r>
                      <a:endParaRPr lang="en-IN" sz="120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Daily Inventory Data (May 2025)</a:t>
                      </a:r>
                      <a:endParaRPr lang="en-US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Daily Sales Data (May–Jun 2025)</a:t>
                      </a:r>
                      <a:endParaRPr lang="en-US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184570882"/>
                  </a:ext>
                </a:extLst>
              </a:tr>
              <a:tr h="50298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Time period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Jan–Dec (1 year)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Jan–Dec (1 year)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01-05-2025 to 31-05-2025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01-05-2025 to 30-06-2025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515862885"/>
                  </a:ext>
                </a:extLst>
              </a:tr>
              <a:tr h="661816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>
                          <a:effectLst/>
                        </a:rPr>
                        <a:t>Granularity &amp; records</a:t>
                      </a:r>
                      <a:endParaRPr lang="en-IN" sz="120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Monthly (12 records)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Monthly per SKU (12 x 7 = 84 rows)</a:t>
                      </a:r>
                      <a:endParaRPr lang="en-US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Daily start/end per item (31 days x many SKUs)</a:t>
                      </a:r>
                      <a:endParaRPr lang="en-US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Daily Customers (≈61 records)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556760253"/>
                  </a:ext>
                </a:extLst>
              </a:tr>
              <a:tr h="185749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Key variables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Estimated Sales, Employee Costs, Electricity Bill, Raw Goods Cost, Profit Margin, Avg Daily Customers</a:t>
                      </a:r>
                      <a:endParaRPr lang="en-US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SKU, Units sold (monthly), Unit price</a:t>
                      </a:r>
                      <a:endParaRPr lang="en-US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(Start/End) of stocks for Rice, Chicken, Mutton, Noodles, Coffee, Milk, Potato, Bread, Sugar, Butter, Oil, Onions, Yogurt, Eggs, Flour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Daily Sales INR, Customers, Avg Sale per Customer</a:t>
                      </a:r>
                      <a:endParaRPr lang="en-US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264845378"/>
                  </a:ext>
                </a:extLst>
              </a:tr>
              <a:tr h="1642967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>
                          <a:effectLst/>
                        </a:rPr>
                        <a:t>Key ranges / metrics</a:t>
                      </a:r>
                      <a:endParaRPr lang="en-IN" sz="120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>
                          <a:effectLst/>
                        </a:rPr>
                        <a:t>Sales</a:t>
                      </a:r>
                      <a:r>
                        <a:rPr lang="en-US" sz="1200" dirty="0">
                          <a:effectLst/>
                        </a:rPr>
                        <a:t>: ₹160k–₹450k; Profit margin: −17% to 50%; Employee cost fixed ₹135k</a:t>
                      </a:r>
                      <a:endParaRPr lang="en-US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Unit price: ₹60–₹200; Volume: min ~</a:t>
                      </a:r>
                      <a:r>
                        <a:rPr lang="en-IN" sz="1200" b="1" dirty="0">
                          <a:effectLst/>
                        </a:rPr>
                        <a:t>78</a:t>
                      </a:r>
                      <a:r>
                        <a:rPr lang="en-IN" sz="1200" dirty="0">
                          <a:effectLst/>
                        </a:rPr>
                        <a:t> &amp; max ~</a:t>
                      </a:r>
                      <a:r>
                        <a:rPr lang="en-IN" sz="1200" b="1" dirty="0">
                          <a:effectLst/>
                        </a:rPr>
                        <a:t>980</a:t>
                      </a:r>
                      <a:r>
                        <a:rPr lang="en-IN" sz="1200" dirty="0">
                          <a:effectLst/>
                        </a:rPr>
                        <a:t>; </a:t>
                      </a:r>
                      <a:r>
                        <a:rPr lang="en-IN" sz="1200" b="1" dirty="0">
                          <a:effectLst/>
                        </a:rPr>
                        <a:t>Biriyani</a:t>
                      </a:r>
                      <a:r>
                        <a:rPr lang="en-IN" sz="1200" dirty="0">
                          <a:effectLst/>
                        </a:rPr>
                        <a:t> highest volume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dirty="0">
                          <a:effectLst/>
                        </a:rPr>
                        <a:t>Staples (rice, chicken, noodles) deplete fastest; condiments low usage</a:t>
                      </a:r>
                      <a:endParaRPr lang="en-IN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Daily sales: ₹4,580–₹7,880; Customers: 42–77; Avg sale/customer: ₹80.9–₹136.4</a:t>
                      </a:r>
                      <a:endParaRPr lang="en-US" sz="1200" dirty="0">
                        <a:effectLst/>
                        <a:latin typeface="Sans Serif Collection" panose="020B0502040504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592919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92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96" y="287626"/>
            <a:ext cx="5445807" cy="560693"/>
          </a:xfrm>
        </p:spPr>
        <p:txBody>
          <a:bodyPr>
            <a:normAutofit fontScale="90000"/>
          </a:bodyPr>
          <a:lstStyle/>
          <a:p>
            <a:r>
              <a:rPr lang="en-ZA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Results and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56E78-04DC-4248-D91E-9297CA5B65E8}"/>
              </a:ext>
            </a:extLst>
          </p:cNvPr>
          <p:cNvSpPr txBox="1"/>
          <p:nvPr/>
        </p:nvSpPr>
        <p:spPr>
          <a:xfrm>
            <a:off x="491410" y="848319"/>
            <a:ext cx="348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Trend &amp; Inventory Insights: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8F61A3D-FE20-26CC-9901-DDD36F0A7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10" y="1246107"/>
            <a:ext cx="561804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Monthly Trends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Peak sales: Oct, Dec–Jan (festive seasons)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Low sales: Apr–Aug (monsoon effect)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Inventory Efficiency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Avg ₹136.9 sales/unit; peaks on weekends &amp; Wednesday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Wastage Days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05-05-25 &amp; 08-05-25 – high stock, low sales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053E0-45E8-F75E-EF27-DE689D2C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72" y="3028888"/>
            <a:ext cx="5885637" cy="306637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50D08-8253-32A5-F2D6-BFFB98D9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1" y="3028889"/>
            <a:ext cx="5643777" cy="3066371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FA4CA-55C7-E6C6-D1B7-6FF1110D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FB21-E35F-65FB-DB0C-6AECDBAD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96" y="287626"/>
            <a:ext cx="5445807" cy="560693"/>
          </a:xfrm>
        </p:spPr>
        <p:txBody>
          <a:bodyPr>
            <a:normAutofit fontScale="90000"/>
          </a:bodyPr>
          <a:lstStyle/>
          <a:p>
            <a:r>
              <a:rPr lang="en-ZA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Results and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4F83E-A91C-0EFF-CF4C-90B48EE8139D}"/>
              </a:ext>
            </a:extLst>
          </p:cNvPr>
          <p:cNvSpPr txBox="1"/>
          <p:nvPr/>
        </p:nvSpPr>
        <p:spPr>
          <a:xfrm>
            <a:off x="652409" y="848319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Profit Drivers: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0B5AAE-483D-874D-F755-97D425830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09" y="1248429"/>
            <a:ext cx="544137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ABC Analysis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A: Biryani &amp; CST Rice → 63% profit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B: Beverages, Kebab, Noodles → 24%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C: Drums of Heaven, others → 13%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Break-even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Need 3,106 units/month; current ~2,022 (loss situation, shortfall of ~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1024 units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77F80-7D66-899E-DDD3-85BBD0C7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5" y="2856456"/>
            <a:ext cx="5801939" cy="3461217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CC72E9-FD1B-FFA7-2843-1B98378C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96" y="2856455"/>
            <a:ext cx="5383179" cy="3461217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D18F68-176C-8833-3E5B-7BE85112C5E3}"/>
              </a:ext>
            </a:extLst>
          </p:cNvPr>
          <p:cNvSpPr txBox="1"/>
          <p:nvPr/>
        </p:nvSpPr>
        <p:spPr>
          <a:xfrm>
            <a:off x="6336696" y="1236834"/>
            <a:ext cx="5441373" cy="129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IN" sz="1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SKU-wise Contribution Margin Findings</a:t>
            </a:r>
            <a:r>
              <a:rPr lang="en-IN" sz="1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>
              <a:spcBef>
                <a:spcPts val="500"/>
              </a:spcBef>
            </a:pPr>
            <a:r>
              <a:rPr lang="en-IN" sz="1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Highest CM</a:t>
            </a:r>
            <a:r>
              <a:rPr lang="en-IN" sz="1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CST Rice (₹120), Kebab (₹100), Biryani (₹80)</a:t>
            </a:r>
          </a:p>
          <a:p>
            <a:r>
              <a:rPr lang="en-IN" sz="1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Lowest CM</a:t>
            </a:r>
            <a:r>
              <a:rPr lang="en-IN" sz="1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Noodles (₹25), Beverages (₹35)</a:t>
            </a:r>
          </a:p>
          <a:p>
            <a:r>
              <a:rPr lang="en-IN" sz="1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WACM Threshold</a:t>
            </a:r>
            <a:r>
              <a:rPr lang="en-IN" sz="1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₹64.61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6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B9ECE-90E5-844C-1491-BC3A472F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29B0-6590-7B61-E4FD-27A9703E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96" y="287626"/>
            <a:ext cx="5445807" cy="560693"/>
          </a:xfrm>
        </p:spPr>
        <p:txBody>
          <a:bodyPr>
            <a:normAutofit fontScale="90000"/>
          </a:bodyPr>
          <a:lstStyle/>
          <a:p>
            <a:r>
              <a:rPr lang="en-ZA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Results and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EA6D7-88BA-042E-CC06-5BA45C4615E0}"/>
              </a:ext>
            </a:extLst>
          </p:cNvPr>
          <p:cNvSpPr txBox="1"/>
          <p:nvPr/>
        </p:nvSpPr>
        <p:spPr>
          <a:xfrm>
            <a:off x="394855" y="848319"/>
            <a:ext cx="3823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Regression &amp; What-if Insights:</a:t>
            </a:r>
          </a:p>
          <a:p>
            <a:endParaRPr lang="en-IN" sz="20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7C6B8-C138-6719-8FE4-2E02BFCEFBF2}"/>
              </a:ext>
            </a:extLst>
          </p:cNvPr>
          <p:cNvSpPr txBox="1"/>
          <p:nvPr/>
        </p:nvSpPr>
        <p:spPr>
          <a:xfrm>
            <a:off x="6282712" y="1202262"/>
            <a:ext cx="47476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What-if Scenarios</a:t>
            </a:r>
            <a:r>
              <a:rPr lang="en-US" altLang="en-US" sz="1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+10% Sales </a:t>
            </a:r>
            <a:r>
              <a:rPr lang="en-US" altLang="en-US" sz="1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→ Profit Margin ↑ to 25%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–10% Raw Cost </a:t>
            </a:r>
            <a:r>
              <a:rPr lang="en-US" altLang="en-US" sz="1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→ Profit Margin ↑ to 20%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–20% Electricity</a:t>
            </a:r>
            <a:r>
              <a:rPr lang="en-US" altLang="en-US" sz="1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→ Profit Margin ↑ to 22%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-10% Employee Costs</a:t>
            </a:r>
            <a:r>
              <a:rPr lang="en-US" altLang="en-US" sz="1400" dirty="0">
                <a:latin typeface="Arial" panose="020B0604020202020204" pitchFamily="34" charset="0"/>
              </a:rPr>
              <a:t> →Profit Margin ↑ only slightly (</a:t>
            </a:r>
            <a:r>
              <a:rPr lang="en-US" altLang="en-US" sz="1400" b="1" dirty="0">
                <a:latin typeface="Arial" panose="020B0604020202020204" pitchFamily="34" charset="0"/>
              </a:rPr>
              <a:t>18%</a:t>
            </a:r>
            <a:r>
              <a:rPr lang="en-US" altLang="en-US" sz="1400" dirty="0"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+15% Customers</a:t>
            </a:r>
            <a:r>
              <a:rPr lang="en-US" altLang="en-US" sz="1400" dirty="0">
                <a:latin typeface="Arial" panose="020B0604020202020204" pitchFamily="34" charset="0"/>
              </a:rPr>
              <a:t> → Profit Margin ↑ to </a:t>
            </a:r>
            <a:r>
              <a:rPr lang="en-US" altLang="en-US" sz="1400" b="1" dirty="0">
                <a:latin typeface="Arial" panose="020B0604020202020204" pitchFamily="34" charset="0"/>
              </a:rPr>
              <a:t>17.8%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endParaRPr lang="en-IN" sz="14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7758A8-1AD4-04DF-E2B9-EADDBF86D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55" y="986818"/>
            <a:ext cx="544580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R²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0.967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→ model explains ~97% of profit margin variation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Adjusted R²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0.948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Significant Drivers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Estimated Sales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→ Positive effect (higher sales improves margins)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Electricity Cost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→ Negative effect (hidden expense hurting profits)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Non-Significant Drivers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Employee costs (fixed value)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Avg. Daily Customers (weak relationship with margin)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A3E2E-E705-1DC5-860B-894CA417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5" y="3449031"/>
            <a:ext cx="6146507" cy="3045287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39841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31" y="462114"/>
            <a:ext cx="10415151" cy="504297"/>
          </a:xfrm>
        </p:spPr>
        <p:txBody>
          <a:bodyPr>
            <a:noAutofit/>
          </a:bodyPr>
          <a:lstStyle/>
          <a:p>
            <a:r>
              <a:rPr lang="en-ZA" sz="3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Interpretation and recommendations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431" y="4488426"/>
            <a:ext cx="9001987" cy="2089019"/>
          </a:xfrm>
        </p:spPr>
        <p:txBody>
          <a:bodyPr>
            <a:noAutofit/>
          </a:bodyPr>
          <a:lstStyle/>
          <a:p>
            <a:pPr algn="just" fontAlgn="base"/>
            <a:r>
              <a:rPr lang="en-US" sz="18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Inventory Management</a:t>
            </a:r>
            <a:r>
              <a:rPr lang="en-US" sz="1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Daily audits, FIFO, real-time dashboard, supplier coordination</a:t>
            </a:r>
          </a:p>
          <a:p>
            <a:pPr algn="just" fontAlgn="base">
              <a:lnSpc>
                <a:spcPct val="100000"/>
              </a:lnSpc>
            </a:pPr>
            <a:r>
              <a:rPr lang="en-US" sz="18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Profit Growth</a:t>
            </a:r>
            <a:r>
              <a:rPr lang="en-US" sz="1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POS system, temporary staff in peak seasons, high-margin SKU focus, home delivery</a:t>
            </a:r>
          </a:p>
          <a:p>
            <a:pPr algn="just"/>
            <a:r>
              <a:rPr lang="en-US" sz="18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Visual</a:t>
            </a:r>
            <a:r>
              <a:rPr lang="en-US" sz="1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Icons for each recommendation (POS, truck for supplier, dashboard, delivery bike)</a:t>
            </a:r>
          </a:p>
          <a:p>
            <a:pPr algn="just"/>
            <a:endParaRPr lang="en-US" sz="18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just"/>
            <a:endParaRPr lang="en-US" sz="18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A3F7E91-8339-99C9-B6E1-34123C82A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31" y="966411"/>
            <a:ext cx="900198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Sales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Seasonal peaks (Oct, Dec–Jan), slump in Apr–Aug → profit loss in low-demand months.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Cost Structure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Employee cost fixed &amp; highest share; raw goods fluctuate → drives margin variation.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Inventory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Average ₹136.9 sales/unit, but flagged wasteful days (05 &amp; 08 May) → mismatch of stock vs. demand.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SKU Profitability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Category A (Biryani, CST Rice) = 63% of profit; Category C items add cost but low returns.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Break-Even Gap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Needs 3,106 units/month vs. actual 2,022 → consistent shortfall.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Regression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Sales growth &amp; raw cost control = strongest profit levers; electricity also impacts margins.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FE1A99-3233-60AC-5AD7-65FAD70CD40D}"/>
              </a:ext>
            </a:extLst>
          </p:cNvPr>
          <p:cNvCxnSpPr>
            <a:cxnSpLocks/>
          </p:cNvCxnSpPr>
          <p:nvPr/>
        </p:nvCxnSpPr>
        <p:spPr>
          <a:xfrm>
            <a:off x="727364" y="4249882"/>
            <a:ext cx="874914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1157</Words>
  <Application>Microsoft Office PowerPoint</Application>
  <PresentationFormat>Widescreen</PresentationFormat>
  <Paragraphs>139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Sans Serif Collection</vt:lpstr>
      <vt:lpstr>Custom</vt:lpstr>
      <vt:lpstr>  Optimizing Inventory and Maximizing the Profit of a Café Business </vt:lpstr>
      <vt:lpstr>Organization background </vt:lpstr>
      <vt:lpstr>Problem Statement</vt:lpstr>
      <vt:lpstr>  Data Collection and Methodology </vt:lpstr>
      <vt:lpstr>  Data Collection and Methodology </vt:lpstr>
      <vt:lpstr>Results and findings</vt:lpstr>
      <vt:lpstr>Results and findings</vt:lpstr>
      <vt:lpstr>Results and findings</vt:lpstr>
      <vt:lpstr>Interpretation and recommendations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2025-08-21T13:20:43Z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